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0" r:id="rId3"/>
    <p:sldId id="299" r:id="rId4"/>
    <p:sldId id="293" r:id="rId5"/>
    <p:sldId id="279" r:id="rId6"/>
    <p:sldId id="320" r:id="rId7"/>
    <p:sldId id="322" r:id="rId8"/>
    <p:sldId id="314" r:id="rId9"/>
    <p:sldId id="316" r:id="rId10"/>
    <p:sldId id="324" r:id="rId11"/>
    <p:sldId id="325" r:id="rId12"/>
    <p:sldId id="310" r:id="rId13"/>
    <p:sldId id="309" r:id="rId14"/>
    <p:sldId id="319" r:id="rId15"/>
    <p:sldId id="302" r:id="rId16"/>
    <p:sldId id="303" r:id="rId17"/>
    <p:sldId id="327" r:id="rId18"/>
    <p:sldId id="326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667" autoAdjust="0"/>
  </p:normalViewPr>
  <p:slideViewPr>
    <p:cSldViewPr>
      <p:cViewPr varScale="1">
        <p:scale>
          <a:sx n="77" d="100"/>
          <a:sy n="77" d="100"/>
        </p:scale>
        <p:origin x="26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895074-C7CF-436A-80E9-31E78388740B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AF8802-9763-4F2C-874E-714F107B2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3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FE5C13-A507-4889-9DD8-FCFB189D1A88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C2886E7-E720-4A06-8C66-EF7ACE4D1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80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4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This chart shows how diverse</a:t>
            </a:r>
            <a:r>
              <a:rPr lang="en-US" baseline="0" dirty="0" smtClean="0"/>
              <a:t> the </a:t>
            </a:r>
            <a:r>
              <a:rPr lang="en-US" dirty="0" smtClean="0"/>
              <a:t>older adult</a:t>
            </a:r>
            <a:r>
              <a:rPr lang="en-US" baseline="0" dirty="0" smtClean="0"/>
              <a:t> population is in King County.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About 23 percent of King County’s population are people of color, a four percent increase since 2011.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Much of the diversity is due to increases in the immigrant and refugee populations.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the</a:t>
            </a:r>
            <a:r>
              <a:rPr lang="en-US" baseline="0" dirty="0" smtClean="0"/>
              <a:t> older individuals live longer with chronic illnesses, they face increased likelihood for acquiring a disability.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addition, if you are poor and older than 60, your rate of disability is much higher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(Self-reported data)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3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aseline="0" dirty="0" smtClean="0"/>
              <a:t>Over the next four years, ADS will focus on five areas. The first four are prescribed by the State. The last one “Age-Friendly Communities” is one that we’ve added and it incorporates much of the input we received from the public and providers.</a:t>
            </a:r>
          </a:p>
          <a:p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Long Term Services and Supports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Delay of Medicaid-funded Long Term Services and Support, including Health Promotion and Disease Prevention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Service Integration and Systems Coordination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Older Native Americans, and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Age-Friendly Communities</a:t>
            </a:r>
          </a:p>
          <a:p>
            <a:endParaRPr lang="en-US" dirty="0" smtClean="0"/>
          </a:p>
          <a:p>
            <a:r>
              <a:rPr lang="en-US" dirty="0" smtClean="0"/>
              <a:t>Issue</a:t>
            </a:r>
            <a:r>
              <a:rPr lang="en-US" baseline="0" dirty="0" smtClean="0"/>
              <a:t> area 1 – long term services and support are programs to promote independence among older adults and people with disabilities and their caregivers. </a:t>
            </a:r>
          </a:p>
          <a:p>
            <a:r>
              <a:rPr lang="en-US" baseline="0" dirty="0" smtClean="0"/>
              <a:t>In Washington, those that need help remaining independent have a variety of choices. Our state is ranked # 2 behind Minnesota in an AARP scorecard on affordability, quality and choice.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 smtClean="0"/>
              <a:t>In this issue area, the state asked each AAA to respond to the increase in complex clients and how we will address the rising caseloads with limited resources.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Proposed objectives: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Advocate for full funding to maintain quality in-home case management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Implement operational changes, such as team based staffing approaches, to improve efficiencies and reduce costs.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6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Upstream</a:t>
            </a:r>
            <a:r>
              <a:rPr lang="en-US" baseline="0" dirty="0" smtClean="0"/>
              <a:t> approaches</a:t>
            </a:r>
          </a:p>
          <a:p>
            <a:endParaRPr lang="en-US" dirty="0" smtClean="0"/>
          </a:p>
          <a:p>
            <a:r>
              <a:rPr lang="en-US" dirty="0" smtClean="0"/>
              <a:t>Issue Area 2 – pre-Medicaid Services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Program examples: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Family caregiver support program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Community living connection – access and information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Health promotion such as fall prevention and exercise programs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State asked us to: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Develop strategies for continued development and expansion of the family caregiver program and community living connection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Develop strategies to address the growing number of adults with Alzheimer’s and Dementia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dirty="0" smtClean="0"/>
              <a:t>Objectives for pre-Medicaid: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2015 RFP for community living connection and family caregiver – over the next 4 years, implementing the model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Training providers on relevant topics such as strategies to meet the needs of LGBTQ elders.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Continue to provide workshops for early stage memory loss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Expand evidence-based health promotion programs</a:t>
            </a:r>
            <a:endParaRPr lang="en-US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27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 3</a:t>
            </a:r>
            <a:r>
              <a:rPr lang="en-US" baseline="0" dirty="0" smtClean="0"/>
              <a:t> – role of the AAA in service (physical and behavioral health) integration efforts and how we can link long-term services and supports with the formal health care delivery systems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Proposed objectives: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Participate in the Accountable Communities of Health – regional approach that focuses on social determinants of health, clinic-community linkages, and whole person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Coordinate with health system and human services organizations to put on an annual care transitions conference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Participate in multi-stakeholder collaborations that try to improve health outcomes and reduce unnecessary EMS and ED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Systems coordination is very important for elder justice – we hope to increase access and awareness of elder abuse, neglect, and financial exploitation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65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 #4 – Older </a:t>
            </a:r>
            <a:r>
              <a:rPr lang="en-US" baseline="0" dirty="0" smtClean="0"/>
              <a:t>Native Americans</a:t>
            </a:r>
          </a:p>
          <a:p>
            <a:endParaRPr lang="en-US" dirty="0" smtClean="0"/>
          </a:p>
          <a:p>
            <a:r>
              <a:rPr lang="en-US" u="none" dirty="0" smtClean="0"/>
              <a:t>Proposed Objectives: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Strengthen ADS ability to serve community groups that have not been served previously, including urban Native American</a:t>
            </a:r>
            <a:r>
              <a:rPr lang="en-US" sz="1200" baseline="0" dirty="0" smtClean="0"/>
              <a:t> elders</a:t>
            </a:r>
            <a:r>
              <a:rPr lang="en-US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Collaborate with  federally recognized tribes in King County to create the 7.01</a:t>
            </a:r>
            <a:r>
              <a:rPr lang="en-US" sz="1200" baseline="0" dirty="0" smtClean="0"/>
              <a:t> plan</a:t>
            </a: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 smtClean="0"/>
              <a:t>Continue</a:t>
            </a:r>
            <a:r>
              <a:rPr lang="en-US" u="none" baseline="0" dirty="0" smtClean="0"/>
              <a:t> to address objectives in the plan such as case management, training for staff and caregivers on aging and disability issues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4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</a:t>
            </a:r>
            <a:r>
              <a:rPr lang="en-US" baseline="0" dirty="0" smtClean="0"/>
              <a:t> sector work. </a:t>
            </a:r>
          </a:p>
          <a:p>
            <a:r>
              <a:rPr lang="en-US" dirty="0" smtClean="0"/>
              <a:t>Issue #5 – Livable Community – Issue we were</a:t>
            </a:r>
            <a:r>
              <a:rPr lang="en-US" baseline="0" dirty="0" smtClean="0"/>
              <a:t> able to shape from community input. There are many livable models out there, but we’re leaning toward the World Health Organization framework.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Proposed objectives: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Affordable housing – use our advisory council to advocate for increased funding and encourage development of alternative housing for aging in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Transportation – advocate to increase availability and also coordinate with others working on transportation for the vulnerable (e.g. Hyde Shuttle)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Social and civic engagement/participation – increased funding for senior centers and related services to reduce social isolation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Senior centers are not only an integral part of the aging network, but trusted and welcoming place to connect older adults with needed services.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39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Cross</a:t>
            </a:r>
            <a:r>
              <a:rPr lang="en-US" baseline="0" dirty="0" smtClean="0"/>
              <a:t> sector work. </a:t>
            </a:r>
          </a:p>
          <a:p>
            <a:r>
              <a:rPr lang="en-US" dirty="0" smtClean="0"/>
              <a:t>Issue #5 – Livable Community – Issue we were</a:t>
            </a:r>
            <a:r>
              <a:rPr lang="en-US" baseline="0" dirty="0" smtClean="0"/>
              <a:t> able to shape from community input. There are many livable models out there, but we’re leaning toward the World Health Organization framework.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Proposed objectives: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Affordable housing – use our advisory council to advocate for increased funding and encourage development of alternative housing for aging in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Transportation – advocate to increase availability and also coordinate with others working on transportation for the vulnerable (e.g. Hyde Shuttle)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Social and civic engagement/participation – increased funding for senior centers and related services to reduce social isolation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Senior centers are not only an integral part of the aging network, but trusted and welcoming place to connect older adults with needed services.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Green Way to Travel in Your Neighborhood (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AgeWise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King County, May 2015). Seattle Department of Transportation photo.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C-5-1: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Housing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Advocate for increased funding for low-income housing, and to reduce barriers to providing services to older adults in subsidized housing, and encourage development of alternative housing for aging in place.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Provide education about the benefits of Universal Design (UD) and promote the inclusion of UD principles in all capital construction programs.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4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8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AAA – planning, coordination responsibilities</a:t>
            </a:r>
          </a:p>
          <a:p>
            <a:endParaRPr lang="en-US" dirty="0" smtClean="0"/>
          </a:p>
          <a:p>
            <a:r>
              <a:rPr lang="en-US" dirty="0" smtClean="0"/>
              <a:t>Could</a:t>
            </a:r>
            <a:r>
              <a:rPr lang="en-US" baseline="0" dirty="0" smtClean="0"/>
              <a:t> be where Ava 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 smtClean="0"/>
              <a:t>Our community needs assessment</a:t>
            </a:r>
            <a:r>
              <a:rPr lang="en-US" baseline="0" dirty="0" smtClean="0"/>
              <a:t> for adults and caregivers facing aging and disability issues.</a:t>
            </a: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91FAE7-41E0-4E85-8334-C926FB236D82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3542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>
              <a:buFontTx/>
              <a:buChar char="•"/>
            </a:pPr>
            <a:r>
              <a:rPr lang="en-US" dirty="0" smtClean="0"/>
              <a:t> We sought input for the plan…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685800" lvl="1" indent="-228600">
              <a:buFont typeface="Wingdings" panose="05000000000000000000" pitchFamily="2" charset="2"/>
              <a:buChar char="q"/>
            </a:pPr>
            <a:r>
              <a:rPr lang="en-US" dirty="0" smtClean="0"/>
              <a:t>During</a:t>
            </a:r>
            <a:r>
              <a:rPr lang="en-US" baseline="0" dirty="0" smtClean="0"/>
              <a:t> 2014, we solicited input from agencies and individuals across King County, including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senior centers, family caregivers, cultural groups, including immigrant and refugee communities, and advocates for people with disabilities. The feedback was used to inform two </a:t>
            </a:r>
            <a:r>
              <a:rPr lang="en-US" sz="1200" dirty="0" smtClean="0"/>
              <a:t>Request for Investment processes in 2015, as well as the Area Plan.</a:t>
            </a:r>
          </a:p>
          <a:p>
            <a:pPr marL="457200" lvl="1" indent="0">
              <a:buFont typeface="Calibri" pitchFamily="34" charset="0"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 smtClean="0"/>
              <a:t>We launched an on-line questionnaire from January to March and</a:t>
            </a:r>
            <a:r>
              <a:rPr lang="en-US" baseline="0" dirty="0" smtClean="0"/>
              <a:t> about </a:t>
            </a:r>
            <a:r>
              <a:rPr lang="en-US" dirty="0" smtClean="0"/>
              <a:t>580 individuals</a:t>
            </a:r>
            <a:r>
              <a:rPr lang="en-US" baseline="0" dirty="0" smtClean="0"/>
              <a:t> </a:t>
            </a:r>
            <a:r>
              <a:rPr lang="en-US" dirty="0" smtClean="0"/>
              <a:t>completed it on-line.</a:t>
            </a:r>
            <a:r>
              <a:rPr lang="en-US" sz="1200" dirty="0" smtClean="0"/>
              <a:t> About 60% were age 60 to 74.</a:t>
            </a:r>
          </a:p>
          <a:p>
            <a:pPr marL="685800" lvl="1" indent="-228600">
              <a:buFont typeface="Calibri" pitchFamily="34" charset="0"/>
              <a:buAutoNum type="arabicPeriod"/>
            </a:pPr>
            <a:endParaRPr lang="en-US" dirty="0" smtClean="0"/>
          </a:p>
          <a:p>
            <a:pPr marL="685800" lvl="1" indent="-228600">
              <a:buFont typeface="Wingdings" panose="05000000000000000000" pitchFamily="2" charset="2"/>
              <a:buChar char="q"/>
            </a:pPr>
            <a:r>
              <a:rPr lang="en-US" dirty="0" smtClean="0"/>
              <a:t>We also co-hosted three community forums with Pierce,</a:t>
            </a:r>
            <a:r>
              <a:rPr lang="en-US" baseline="0" dirty="0" smtClean="0"/>
              <a:t> Snohomish AAAs and with the City of Bellevue Human Services</a:t>
            </a:r>
            <a:r>
              <a:rPr lang="en-US" dirty="0" smtClean="0"/>
              <a:t>. Over 100 people participated in the forums.</a:t>
            </a:r>
          </a:p>
          <a:p>
            <a:pPr marL="685800" lvl="1" indent="-22860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 In addition, we also: </a:t>
            </a:r>
          </a:p>
          <a:p>
            <a:pPr marL="685800" lvl="1" indent="-228600">
              <a:lnSpc>
                <a:spcPct val="150000"/>
              </a:lnSpc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n-US" dirty="0" smtClean="0"/>
              <a:t>Held community conversations with the Seattle Commission</a:t>
            </a:r>
            <a:r>
              <a:rPr lang="en-US" baseline="0" dirty="0" smtClean="0"/>
              <a:t> for People with Disabilities and the Feet First Board of Directors.</a:t>
            </a:r>
          </a:p>
          <a:p>
            <a:pPr marL="685800" lvl="1" indent="-228600">
              <a:lnSpc>
                <a:spcPct val="150000"/>
              </a:lnSpc>
              <a:spcAft>
                <a:spcPts val="600"/>
              </a:spcAft>
              <a:buFont typeface="Calibri" pitchFamily="34" charset="0"/>
              <a:buAutoNum type="arabicPeriod"/>
            </a:pPr>
            <a:endParaRPr lang="en-US" dirty="0" smtClean="0"/>
          </a:p>
          <a:p>
            <a:pPr marL="685800" lvl="1" indent="-228600">
              <a:lnSpc>
                <a:spcPct val="150000"/>
              </a:lnSpc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n-US" dirty="0" smtClean="0"/>
              <a:t>In February</a:t>
            </a:r>
            <a:r>
              <a:rPr lang="en-US" baseline="0" dirty="0" smtClean="0"/>
              <a:t> we hosted a premiere screening of a documentary we created about the evolution of aging services in the Seattle-King Co. area</a:t>
            </a:r>
            <a:r>
              <a:rPr lang="en-US" dirty="0" smtClean="0"/>
              <a:t>. Over</a:t>
            </a:r>
            <a:r>
              <a:rPr lang="en-US" baseline="0" dirty="0" smtClean="0"/>
              <a:t> 80 people attended and, at the end, provided input about the needs of older adults and people with disabilities.</a:t>
            </a:r>
          </a:p>
          <a:p>
            <a:pPr marL="685800" lvl="1" indent="-228600">
              <a:lnSpc>
                <a:spcPct val="150000"/>
              </a:lnSpc>
              <a:spcAft>
                <a:spcPts val="600"/>
              </a:spcAft>
              <a:buFont typeface="Calibri" pitchFamily="34" charset="0"/>
              <a:buAutoNum type="arabicPeriod"/>
            </a:pPr>
            <a:endParaRPr lang="en-US" dirty="0" smtClean="0"/>
          </a:p>
          <a:p>
            <a:pPr marL="685800" lvl="1" indent="-228600">
              <a:lnSpc>
                <a:spcPct val="150000"/>
              </a:lnSpc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n-US" dirty="0" smtClean="0"/>
              <a:t>We participated in</a:t>
            </a:r>
            <a:r>
              <a:rPr lang="en-US" baseline="0" dirty="0" smtClean="0"/>
              <a:t> the Alzheimer’s Disease Working Group and in the Community Listening Sessions</a:t>
            </a:r>
            <a:r>
              <a:rPr lang="en-US" dirty="0" smtClean="0"/>
              <a:t>.</a:t>
            </a:r>
          </a:p>
          <a:p>
            <a:pPr marL="685800" lvl="1" indent="-228600">
              <a:lnSpc>
                <a:spcPct val="150000"/>
              </a:lnSpc>
              <a:spcAft>
                <a:spcPts val="600"/>
              </a:spcAft>
              <a:buFont typeface="Calibri" pitchFamily="34" charset="0"/>
              <a:buAutoNum type="arabicPeriod"/>
            </a:pPr>
            <a:endParaRPr lang="en-US" dirty="0" smtClean="0"/>
          </a:p>
          <a:p>
            <a:pPr marL="685800" lvl="1" indent="-228600">
              <a:lnSpc>
                <a:spcPct val="150000"/>
              </a:lnSpc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n-US" dirty="0" smtClean="0"/>
              <a:t>ADS</a:t>
            </a:r>
            <a:r>
              <a:rPr lang="en-US" baseline="0" dirty="0" smtClean="0"/>
              <a:t> staff and Advisory Council members participated in the White House Conf. on Aging</a:t>
            </a:r>
            <a:r>
              <a:rPr lang="en-US" dirty="0" smtClean="0"/>
              <a:t>.</a:t>
            </a:r>
          </a:p>
          <a:p>
            <a:pPr marL="685800" lvl="1" indent="-228600">
              <a:lnSpc>
                <a:spcPct val="150000"/>
              </a:lnSpc>
              <a:spcAft>
                <a:spcPts val="600"/>
              </a:spcAft>
              <a:buFont typeface="Calibri" pitchFamily="34" charset="0"/>
              <a:buAutoNum type="arabicPeriod"/>
            </a:pPr>
            <a:endParaRPr lang="en-US" dirty="0" smtClean="0"/>
          </a:p>
          <a:p>
            <a:pPr marL="685800" lvl="1" indent="-228600">
              <a:lnSpc>
                <a:spcPct val="150000"/>
              </a:lnSpc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n-US" dirty="0" smtClean="0"/>
              <a:t>ADS co-sponsored</a:t>
            </a:r>
            <a:r>
              <a:rPr lang="en-US" baseline="0" dirty="0" smtClean="0"/>
              <a:t> a town hall meeting, that focused on LGBTQ elders, along with the University of WA. and other LGBTQ groups.</a:t>
            </a:r>
            <a:endParaRPr lang="en-US" dirty="0" smtClean="0"/>
          </a:p>
          <a:p>
            <a:pPr marL="685800" lvl="1" indent="-228600"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93F6E6-319E-48BA-8997-F01EB5D69B16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579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US" dirty="0" smtClean="0"/>
              <a:t>Refer</a:t>
            </a:r>
            <a:r>
              <a:rPr lang="en-US" baseline="0" dirty="0" smtClean="0"/>
              <a:t> to the community engagement materials for more details on housing, </a:t>
            </a:r>
            <a:r>
              <a:rPr lang="en-US" baseline="0" dirty="0" err="1" smtClean="0"/>
              <a:t>transp</a:t>
            </a:r>
            <a:r>
              <a:rPr lang="en-US" baseline="0" dirty="0" smtClean="0"/>
              <a:t> and safety. </a:t>
            </a:r>
          </a:p>
          <a:p>
            <a:pPr>
              <a:buFontTx/>
              <a:buChar char="•"/>
            </a:pPr>
            <a:r>
              <a:rPr lang="en-US" baseline="0" dirty="0" smtClean="0"/>
              <a:t>For Housing affordability and repairs were big – as was access</a:t>
            </a:r>
          </a:p>
          <a:p>
            <a:pPr>
              <a:buFontTx/>
              <a:buChar char="•"/>
            </a:pPr>
            <a:r>
              <a:rPr lang="en-US" baseline="0" dirty="0" smtClean="0"/>
              <a:t>Health and Healthcare were the top “dot getters” at one of the forums. Access is a big issue and that has to do with integration – different parts not talking to each other.  Anecdotally, oral health is a big unmet need.  Staying healthy also big concern.  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Other priority</a:t>
            </a:r>
            <a:r>
              <a:rPr lang="en-US" baseline="0" dirty="0" smtClean="0"/>
              <a:t> populations’ had more specific needs / concerns:  </a:t>
            </a:r>
          </a:p>
          <a:p>
            <a:pPr>
              <a:buFontTx/>
              <a:buChar char="•"/>
            </a:pPr>
            <a:r>
              <a:rPr lang="en-US" baseline="0" dirty="0" smtClean="0"/>
              <a:t>Example for LGBTQ</a:t>
            </a:r>
          </a:p>
          <a:p>
            <a:r>
              <a:rPr lang="en-US" sz="2800" b="1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Sensitivity training for medical and social service providers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A community center dedicated to LGBTQ elders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Support for transgender older adults</a:t>
            </a:r>
            <a:endParaRPr lang="en-US" sz="2500" b="1" dirty="0" smtClean="0"/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93F6E6-319E-48BA-8997-F01EB5D69B16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016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The Area Plan is a guide to</a:t>
            </a:r>
            <a:r>
              <a:rPr lang="en-US" baseline="0" dirty="0" smtClean="0"/>
              <a:t> help us meet the challenges and opportunities that are before us.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Area Agencies are instructed</a:t>
            </a:r>
            <a:r>
              <a:rPr lang="en-US" baseline="0" dirty="0" smtClean="0"/>
              <a:t> by the State about what to include in our Area Plans.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However, each plan is unique in that it reflects the needs of older adults and adults with disabilities, specific to the county (or counties) the AAA represents.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main sections include: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1200" b="1" dirty="0" smtClean="0"/>
              <a:t>Section A</a:t>
            </a:r>
            <a:r>
              <a:rPr lang="en-US" sz="1200" dirty="0" smtClean="0"/>
              <a:t>: Area Agency Planning &amp;Priorities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1200" b="1" dirty="0" smtClean="0"/>
              <a:t>Section B</a:t>
            </a:r>
            <a:r>
              <a:rPr lang="en-US" sz="1200" dirty="0" smtClean="0"/>
              <a:t>: Planning and Service Area Profile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1200" b="1" dirty="0" smtClean="0"/>
              <a:t>Section C</a:t>
            </a:r>
            <a:r>
              <a:rPr lang="en-US" sz="1200" dirty="0" smtClean="0"/>
              <a:t>: Issue Areas, Goals and Objectives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1200" b="1" dirty="0" smtClean="0"/>
              <a:t>Section D</a:t>
            </a:r>
            <a:r>
              <a:rPr lang="en-US" sz="1200" dirty="0" smtClean="0"/>
              <a:t>: Area Plan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8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Skip over or re-iterate Linda’s presentation.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plan includes a population profile, including this slide that illustrates: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population projections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This slide shows how King County’s 60 and older population will be about </a:t>
            </a:r>
            <a:r>
              <a:rPr lang="en-US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percent of the total population by 2040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also shows the fastest-growing segment of the total population is the oldest old—those 85 and over.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red boxes/line represent 2040 projections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36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table indicates that about 80% of the growth in King Co. of the 60 and older population occurred in Seattle, South Urban and East Urban sub-regions.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886E7-E720-4A06-8C66-EF7ACE4D19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8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899DCB-99C7-47EF-8325-97C80DA2A8E9}" type="datetimeFigureOut">
              <a:rPr lang="en-US" smtClean="0"/>
              <a:pPr>
                <a:defRPr/>
              </a:pPr>
              <a:t>9/9/2015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058E60-55BF-493B-A308-EC0EBCD5A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3E458-9898-4C29-974C-11AF740017F7}" type="datetimeFigureOut">
              <a:rPr lang="en-US" smtClean="0"/>
              <a:pPr>
                <a:defRPr/>
              </a:pPr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14D23-AE89-4A52-89DA-94E52CF409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6458D676-FECA-4F6C-BD02-F7E9234D73F2}" type="datetimeFigureOut">
              <a:rPr lang="en-US" smtClean="0"/>
              <a:pPr>
                <a:defRPr/>
              </a:pPr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CC5E5273-850A-4C6B-9EEE-C8F363EF15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E046A-947F-4598-972C-D889908DF7EE}" type="datetimeFigureOut">
              <a:rPr lang="en-US" smtClean="0"/>
              <a:pPr>
                <a:defRPr/>
              </a:pPr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A16A20-E37F-4642-ADBA-545894CBE9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2E17A-64C5-46CA-9A5E-C389D4769D16}" type="datetimeFigureOut">
              <a:rPr lang="en-US" smtClean="0"/>
              <a:pPr>
                <a:defRPr/>
              </a:pPr>
              <a:t>9/9/2015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DCA7D2-A9B7-40EC-B663-185AA1A320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3938E247-3DCB-49A4-B96A-F0D6065ACC60}" type="datetimeFigureOut">
              <a:rPr lang="en-US" smtClean="0"/>
              <a:pPr>
                <a:defRPr/>
              </a:pPr>
              <a:t>9/9/2015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341E703-19D6-4E4D-86AE-6DDCC5D5A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85E9C715-EF48-4D8D-9ADE-95D402A07CCD}" type="datetimeFigureOut">
              <a:rPr lang="en-US" smtClean="0"/>
              <a:pPr>
                <a:defRPr/>
              </a:pPr>
              <a:t>9/9/2015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D3D907A2-CB07-45D5-B850-4BB8EF346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DC53D5-9154-44D7-90D8-0EBD2874596B}" type="datetimeFigureOut">
              <a:rPr lang="en-US" smtClean="0"/>
              <a:pPr>
                <a:defRPr/>
              </a:pPr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C7D69D-1402-42BD-8C13-77C7A56676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54BDC-60C0-414F-81F0-1629957D2CBE}" type="datetimeFigureOut">
              <a:rPr lang="en-US" smtClean="0"/>
              <a:pPr>
                <a:defRPr/>
              </a:pPr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7D8118-DB55-487B-934E-C4894DAFF4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8A87E-A6AF-45D8-B69C-EA7D876188B7}" type="datetimeFigureOut">
              <a:rPr lang="en-US" smtClean="0"/>
              <a:pPr>
                <a:defRPr/>
              </a:pPr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24F892-A029-4388-8B63-79D115B110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501BD99F-237B-4256-90CF-4AE27EC024AA}" type="datetimeFigureOut">
              <a:rPr lang="en-US" smtClean="0"/>
              <a:pPr>
                <a:defRPr/>
              </a:pPr>
              <a:t>9/9/2015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B771B83-7109-451C-B92D-7E2464E446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EC5BD1-1383-42DF-AA67-302CBC1EDA56}" type="datetimeFigureOut">
              <a:rPr lang="en-US" smtClean="0"/>
              <a:pPr>
                <a:defRPr/>
              </a:pPr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DC9B1E-AEDF-42A3-AFFD-DA24F54217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4582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Aging &amp; DISABILITY SERVICES</a:t>
            </a:r>
            <a:br>
              <a:rPr lang="en-US" sz="3200" b="1" dirty="0" smtClean="0"/>
            </a:br>
            <a:r>
              <a:rPr lang="en-US" sz="3200" b="1" dirty="0" smtClean="0"/>
              <a:t>Draft Area Plan On Aging </a:t>
            </a:r>
            <a:br>
              <a:rPr lang="en-US" sz="3200" b="1" dirty="0" smtClean="0"/>
            </a:br>
            <a:r>
              <a:rPr lang="en-US" sz="3200" b="1" dirty="0" smtClean="0"/>
              <a:t>2016-2019</a:t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76600"/>
            <a:ext cx="7162800" cy="2514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300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Presentation to Seattle Planning Commission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b="1" dirty="0" smtClean="0"/>
              <a:t>September 10, 2015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b="1" dirty="0" smtClean="0"/>
              <a:t>Maureen Linehan, Director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b="1" dirty="0" smtClean="0"/>
              <a:t>Ava Frisinger, Advisory Council Chair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Among 60+ Population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6" y="1600200"/>
            <a:ext cx="9149806" cy="4876800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2222"/>
            <a:ext cx="533400" cy="24447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2083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Among 60+ Population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8825316" cy="24918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2222"/>
            <a:ext cx="533400" cy="24447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38600"/>
            <a:ext cx="2165461" cy="2571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09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High Quality, Community Based Long Term Care Services and Supports</a:t>
            </a:r>
          </a:p>
          <a:p>
            <a:r>
              <a:rPr lang="en-US" sz="2800" i="1" dirty="0" smtClean="0"/>
              <a:t>Improve efficiencies and reduce costs while maintaining a high quality of care for Medicaid Case Management clients.  </a:t>
            </a:r>
          </a:p>
          <a:p>
            <a:r>
              <a:rPr lang="en-US" sz="2800" i="1" dirty="0" smtClean="0"/>
              <a:t>Advocate for funding to meet the growing demand for services, including the increasing number of vulnerable clients with complex needs.</a:t>
            </a:r>
            <a:endParaRPr lang="en-US" sz="2800" i="1" dirty="0"/>
          </a:p>
        </p:txBody>
      </p:sp>
      <p:pic>
        <p:nvPicPr>
          <p:cNvPr id="7" name="Picture 6" descr="pearls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19600"/>
            <a:ext cx="326607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Access to Information and Services to Support Healthy Aging</a:t>
            </a:r>
          </a:p>
          <a:p>
            <a:pPr marL="0" indent="0">
              <a:buNone/>
            </a:pPr>
            <a:r>
              <a:rPr lang="en-US" sz="2800" i="1" dirty="0" smtClean="0"/>
              <a:t>Provide information and connect older adults, people with disabilities and family caregivers to programs and services that help them stay healthy, active and engaged in their communities.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71" y="4423410"/>
            <a:ext cx="3657600" cy="243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</a:t>
            </a:r>
            <a:r>
              <a:rPr lang="en-US" dirty="0"/>
              <a:t>Objectives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16698"/>
            <a:ext cx="8302752" cy="51889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Service Integration &amp; Systems Coordination</a:t>
            </a:r>
          </a:p>
          <a:p>
            <a:pPr marL="0" indent="0">
              <a:buNone/>
            </a:pPr>
            <a:r>
              <a:rPr lang="en-US" sz="2800" i="1" dirty="0" smtClean="0"/>
              <a:t>Integrate Aging Network services and other human services with medical and behavioral health systems for better health care at a lower cost.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C:\Users\YipA\AppData\Local\Microsoft\Windows\Temporary Internet Files\Content.IE5\FON3JU4A\viejito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51274"/>
            <a:ext cx="2438400" cy="3254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</a:t>
            </a:r>
            <a:r>
              <a:rPr lang="en-US" dirty="0"/>
              <a:t>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6626353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Older Native Americans</a:t>
            </a:r>
          </a:p>
          <a:p>
            <a:pPr marL="0" indent="0">
              <a:buNone/>
            </a:pPr>
            <a:r>
              <a:rPr lang="en-US" sz="2800" i="1" dirty="0" smtClean="0"/>
              <a:t>Ensure greater success for Native American elders in King County.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87" y="3393816"/>
            <a:ext cx="2558903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93816"/>
            <a:ext cx="2044805" cy="1886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</a:t>
            </a:r>
            <a:r>
              <a:rPr lang="en-US" dirty="0"/>
              <a:t>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Livable Communities</a:t>
            </a:r>
          </a:p>
          <a:p>
            <a:pPr marL="0" indent="0">
              <a:buNone/>
            </a:pPr>
            <a:r>
              <a:rPr lang="en-US" sz="3000" i="1" dirty="0" smtClean="0"/>
              <a:t>Engage local governments, decision makers and consumers in preparing</a:t>
            </a:r>
            <a:r>
              <a:rPr lang="en-US" sz="3000" i="1" dirty="0"/>
              <a:t> </a:t>
            </a:r>
            <a:r>
              <a:rPr lang="en-US" sz="3000" i="1" dirty="0" smtClean="0"/>
              <a:t>for the aging</a:t>
            </a:r>
          </a:p>
          <a:p>
            <a:pPr marL="0" indent="0">
              <a:buNone/>
            </a:pPr>
            <a:r>
              <a:rPr lang="en-US" sz="3000" i="1" dirty="0" smtClean="0"/>
              <a:t>population, and work across </a:t>
            </a:r>
          </a:p>
          <a:p>
            <a:pPr marL="0" indent="0">
              <a:buNone/>
            </a:pPr>
            <a:r>
              <a:rPr lang="en-US" sz="3000" i="1" dirty="0" smtClean="0"/>
              <a:t>sectors to make our neighborhoods</a:t>
            </a:r>
          </a:p>
          <a:p>
            <a:pPr marL="0" indent="0">
              <a:buNone/>
            </a:pPr>
            <a:r>
              <a:rPr lang="en-US" sz="3000" i="1" dirty="0"/>
              <a:t>a</a:t>
            </a:r>
            <a:r>
              <a:rPr lang="en-US" sz="3000" i="1" dirty="0" smtClean="0"/>
              <a:t>nd cities great places for people </a:t>
            </a:r>
          </a:p>
          <a:p>
            <a:pPr marL="0" indent="0">
              <a:buNone/>
            </a:pPr>
            <a:r>
              <a:rPr lang="en-US" sz="3000" i="1" dirty="0" smtClean="0"/>
              <a:t>of all ages.</a:t>
            </a:r>
          </a:p>
          <a:p>
            <a:pPr marL="0" indent="0">
              <a:buNone/>
            </a:pPr>
            <a:endParaRPr lang="en-US" sz="3000" i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30" y="2819400"/>
            <a:ext cx="2705100" cy="360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Livable 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Area Plan Goals</a:t>
            </a:r>
          </a:p>
          <a:p>
            <a:pPr lvl="1"/>
            <a:r>
              <a:rPr lang="en-US" sz="3200" dirty="0" smtClean="0"/>
              <a:t>Affordable And Accessible Housing</a:t>
            </a:r>
          </a:p>
          <a:p>
            <a:pPr lvl="1"/>
            <a:r>
              <a:rPr lang="en-US" sz="3200" dirty="0" smtClean="0"/>
              <a:t>Community Mobility</a:t>
            </a:r>
          </a:p>
          <a:p>
            <a:pPr lvl="1"/>
            <a:r>
              <a:rPr lang="en-US" sz="3200" dirty="0" smtClean="0"/>
              <a:t>Economic Security</a:t>
            </a:r>
          </a:p>
          <a:p>
            <a:pPr lvl="1"/>
            <a:r>
              <a:rPr lang="en-US" sz="3200" dirty="0" smtClean="0"/>
              <a:t>Social and Civic Engagement</a:t>
            </a:r>
          </a:p>
          <a:p>
            <a:r>
              <a:rPr lang="en-US" sz="3500" dirty="0" smtClean="0"/>
              <a:t>Age Friendly Cities / WHO Framework</a:t>
            </a:r>
            <a:endParaRPr lang="en-US" sz="3500" dirty="0"/>
          </a:p>
          <a:p>
            <a:pPr lvl="1"/>
            <a:endParaRPr lang="en-US" sz="2700" dirty="0" smtClean="0"/>
          </a:p>
          <a:p>
            <a:endParaRPr lang="en-US" sz="30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731625"/>
              </p:ext>
            </p:extLst>
          </p:nvPr>
        </p:nvGraphicFramePr>
        <p:xfrm>
          <a:off x="990600" y="5181601"/>
          <a:ext cx="7060988" cy="1689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5956042" imgH="1425609" progId="Word.Document.12">
                  <p:embed/>
                </p:oleObj>
              </mc:Choice>
              <mc:Fallback>
                <p:oleObj name="Document" r:id="rId4" imgW="5956042" imgH="14256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181601"/>
                        <a:ext cx="7060988" cy="1689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5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20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16698"/>
            <a:ext cx="6252082" cy="351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8851" y="5029200"/>
            <a:ext cx="8179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Website</a:t>
            </a:r>
            <a:r>
              <a:rPr lang="en-US" sz="2800" dirty="0" smtClean="0"/>
              <a:t>: www.agingkingcounty.org</a:t>
            </a:r>
          </a:p>
          <a:p>
            <a:r>
              <a:rPr lang="en-US" sz="2800" b="1" dirty="0" smtClean="0"/>
              <a:t>Face Book</a:t>
            </a:r>
            <a:r>
              <a:rPr lang="en-US" sz="2800" dirty="0"/>
              <a:t>: www.facebook.com/AgingKingCounty</a:t>
            </a:r>
          </a:p>
        </p:txBody>
      </p:sp>
    </p:spTree>
    <p:extLst>
      <p:ext uri="{BB962C8B-B14F-4D97-AF65-F5344CB8AC3E}">
        <p14:creationId xmlns:p14="http://schemas.microsoft.com/office/powerpoint/2010/main" val="14440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ADS Mission</a:t>
            </a:r>
            <a:endParaRPr lang="en-US" b="1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57400"/>
            <a:ext cx="8229600" cy="3733800"/>
          </a:xfrm>
        </p:spPr>
        <p:txBody>
          <a:bodyPr rtlCol="0">
            <a:normAutofit/>
          </a:bodyPr>
          <a:lstStyle/>
          <a:p>
            <a:pPr marL="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dirty="0" smtClean="0"/>
              <a:t>To develop a community that promotes</a:t>
            </a:r>
          </a:p>
          <a:p>
            <a:pPr marL="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dirty="0" smtClean="0"/>
              <a:t>quality of life, independence and choice for</a:t>
            </a:r>
          </a:p>
          <a:p>
            <a:pPr marL="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dirty="0" smtClean="0"/>
              <a:t>older people and adults with disabilities</a:t>
            </a:r>
          </a:p>
          <a:p>
            <a:pPr marL="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dirty="0" smtClean="0"/>
              <a:t>in King County</a:t>
            </a:r>
            <a:r>
              <a:rPr lang="en-US" sz="36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61271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Area Agency on Aging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4048" y="1879410"/>
            <a:ext cx="4267200" cy="2743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50000"/>
              <a:buFont typeface="Wingdings 3" pitchFamily="18" charset="2"/>
              <a:buBlip>
                <a:blip r:embed="rId4"/>
              </a:buBlip>
              <a:defRPr/>
            </a:pPr>
            <a:r>
              <a:rPr lang="en-US" sz="2800" dirty="0" smtClean="0">
                <a:latin typeface="Gill Sans MT" panose="020B0502020104020203" pitchFamily="34" charset="0"/>
              </a:rPr>
              <a:t>Chartered under the   Older Americans Act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50000"/>
              <a:buFont typeface="Wingdings 3" pitchFamily="18" charset="2"/>
              <a:buBlip>
                <a:blip r:embed="rId4"/>
              </a:buBlip>
              <a:defRPr/>
            </a:pPr>
            <a:r>
              <a:rPr lang="en-US" sz="2800" dirty="0" smtClean="0">
                <a:latin typeface="Gill Sans MT" panose="020B0502020104020203" pitchFamily="34" charset="0"/>
              </a:rPr>
              <a:t>629 AAAs in the U.S.  (N4A)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50000"/>
              <a:buFont typeface="Wingdings 3" pitchFamily="18" charset="2"/>
              <a:buBlip>
                <a:blip r:embed="rId4"/>
              </a:buBlip>
              <a:defRPr/>
            </a:pPr>
            <a:r>
              <a:rPr lang="en-US" sz="2800" dirty="0" smtClean="0">
                <a:latin typeface="Gill Sans MT" panose="020B0502020104020203" pitchFamily="34" charset="0"/>
              </a:rPr>
              <a:t>13 AAAs in WA state (W4A)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48" y="4724400"/>
            <a:ext cx="83820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SzPct val="50000"/>
              <a:buFontTx/>
              <a:buBlip>
                <a:blip r:embed="rId4"/>
              </a:buBlip>
              <a:defRPr/>
            </a:pPr>
            <a:r>
              <a:rPr lang="en-US" sz="2800" dirty="0">
                <a:latin typeface="Gill Sans MT" pitchFamily="34" charset="0"/>
              </a:rPr>
              <a:t>ADS Sponsors: Seattle Human Services Dept, King County, and United Way of King County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SzPct val="50000"/>
              <a:buFontTx/>
              <a:buBlip>
                <a:blip r:embed="rId4"/>
              </a:buBlip>
              <a:defRPr/>
            </a:pPr>
            <a:r>
              <a:rPr lang="en-US" sz="2800" dirty="0">
                <a:latin typeface="Gill Sans MT" pitchFamily="34" charset="0"/>
              </a:rPr>
              <a:t>27-member Advisory Council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Area Plan on Aging?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3443" y="1452372"/>
            <a:ext cx="4876800" cy="54102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SzPct val="55000"/>
            </a:pPr>
            <a:r>
              <a:rPr lang="en-US" sz="3000" dirty="0"/>
              <a:t>Based on community input </a:t>
            </a:r>
            <a:r>
              <a:rPr lang="en-US" sz="3000" dirty="0" smtClean="0"/>
              <a:t>process</a:t>
            </a:r>
            <a:endParaRPr lang="en-US" sz="3000" dirty="0"/>
          </a:p>
          <a:p>
            <a:pPr>
              <a:buClr>
                <a:schemeClr val="tx1"/>
              </a:buClr>
              <a:buSzPct val="55000"/>
            </a:pPr>
            <a:r>
              <a:rPr lang="en-US" sz="3000" dirty="0" smtClean="0"/>
              <a:t>Will guide ADS work from 2016 to 2019</a:t>
            </a:r>
          </a:p>
          <a:p>
            <a:pPr>
              <a:buClr>
                <a:schemeClr val="tx1"/>
              </a:buClr>
              <a:buSzPct val="55000"/>
            </a:pPr>
            <a:r>
              <a:rPr lang="en-US" sz="3000" dirty="0" smtClean="0"/>
              <a:t>Highlights goals for developing age-friendly communities</a:t>
            </a:r>
          </a:p>
          <a:p>
            <a:pPr>
              <a:buClr>
                <a:schemeClr val="tx1"/>
              </a:buClr>
              <a:buSzPct val="55000"/>
            </a:pPr>
            <a:r>
              <a:rPr lang="en-US" sz="3000" dirty="0" smtClean="0"/>
              <a:t>Summarizes annual budget of $38 million in federal, state and local resources</a:t>
            </a:r>
          </a:p>
          <a:p>
            <a:pPr>
              <a:buClr>
                <a:schemeClr val="tx1"/>
              </a:buClr>
              <a:buSzPct val="55000"/>
            </a:pPr>
            <a:r>
              <a:rPr lang="en-US" sz="3000" dirty="0" smtClean="0"/>
              <a:t>Updated every two years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285" y="1516698"/>
            <a:ext cx="3683279" cy="489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Area Plan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1104" y="1538034"/>
            <a:ext cx="4882896" cy="5257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ADS sought input for the Area Plan during 2014 to 2015</a:t>
            </a:r>
          </a:p>
          <a:p>
            <a:r>
              <a:rPr lang="en-US" sz="2800" b="1" dirty="0" smtClean="0"/>
              <a:t>2014 Community Outreach  and Engagement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b="1" dirty="0" smtClean="0"/>
              <a:t>2015 Area Plan Online Survey</a:t>
            </a:r>
            <a:endParaRPr lang="en-US" sz="2800" dirty="0" smtClean="0"/>
          </a:p>
          <a:p>
            <a:pPr eaLnBrk="1" hangingPunct="1"/>
            <a:r>
              <a:rPr lang="en-US" sz="2800" b="1" dirty="0" smtClean="0"/>
              <a:t>2015 Focus on the Future Forums on Aging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56" y="1583344"/>
            <a:ext cx="3733992" cy="4883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 We Heard: Top Needs/Concerns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6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16698"/>
            <a:ext cx="8610600" cy="5341302"/>
          </a:xfrm>
        </p:spPr>
        <p:txBody>
          <a:bodyPr>
            <a:normAutofit/>
          </a:bodyPr>
          <a:lstStyle/>
          <a:p>
            <a:r>
              <a:rPr lang="en-US" sz="2800" b="1" dirty="0"/>
              <a:t>Older adults</a:t>
            </a:r>
          </a:p>
          <a:p>
            <a:pPr lvl="1"/>
            <a:r>
              <a:rPr lang="en-US" sz="2500" dirty="0"/>
              <a:t>Housing</a:t>
            </a:r>
          </a:p>
          <a:p>
            <a:pPr lvl="1"/>
            <a:r>
              <a:rPr lang="en-US" sz="2500" dirty="0"/>
              <a:t>Health/health care</a:t>
            </a:r>
          </a:p>
          <a:p>
            <a:pPr lvl="1"/>
            <a:r>
              <a:rPr lang="en-US" sz="2500" dirty="0"/>
              <a:t>Transportation</a:t>
            </a:r>
          </a:p>
          <a:p>
            <a:pPr lvl="1"/>
            <a:r>
              <a:rPr lang="en-US" sz="2500" dirty="0" smtClean="0"/>
              <a:t>Safety</a:t>
            </a:r>
            <a:endParaRPr lang="en-US" sz="2500" dirty="0"/>
          </a:p>
          <a:p>
            <a:r>
              <a:rPr lang="en-US" sz="2800" b="1" dirty="0" smtClean="0"/>
              <a:t>People with Disabilities</a:t>
            </a:r>
            <a:endParaRPr lang="en-US" sz="2800" b="1" dirty="0"/>
          </a:p>
          <a:p>
            <a:pPr lvl="1"/>
            <a:r>
              <a:rPr lang="en-US" sz="2500" dirty="0"/>
              <a:t>Transportation</a:t>
            </a:r>
          </a:p>
          <a:p>
            <a:pPr lvl="1"/>
            <a:r>
              <a:rPr lang="en-US" sz="2500" dirty="0"/>
              <a:t>Health/health care</a:t>
            </a:r>
          </a:p>
          <a:p>
            <a:pPr lvl="1"/>
            <a:r>
              <a:rPr lang="en-US" sz="2500" dirty="0" smtClean="0"/>
              <a:t>Socialization</a:t>
            </a:r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24" y="2362200"/>
            <a:ext cx="3817493" cy="258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8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Area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300" dirty="0"/>
              <a:t>Agency organizational </a:t>
            </a:r>
            <a:r>
              <a:rPr lang="en-US" sz="3300" dirty="0" smtClean="0"/>
              <a:t>structure, annual budget and service delivery system</a:t>
            </a:r>
            <a:endParaRPr lang="en-US" sz="3300" dirty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300" dirty="0" smtClean="0"/>
              <a:t>Demographic trends, community needs and best practice research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300" dirty="0" smtClean="0"/>
              <a:t>Goals and objectives to address issues and areas of concern identified by the community and other stakeholders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2222"/>
            <a:ext cx="533400" cy="24447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831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County 60+ Population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8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905000"/>
            <a:ext cx="748814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60+ Growth, by King Co. Sub-Region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/>
              <a:t>9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516698"/>
            <a:ext cx="9021170" cy="5265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4910</TotalTime>
  <Words>1738</Words>
  <Application>Microsoft Office PowerPoint</Application>
  <PresentationFormat>On-screen Show (4:3)</PresentationFormat>
  <Paragraphs>244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Gill Sans MT</vt:lpstr>
      <vt:lpstr>Tw Cen MT</vt:lpstr>
      <vt:lpstr>Wingdings</vt:lpstr>
      <vt:lpstr>Wingdings 2</vt:lpstr>
      <vt:lpstr>Wingdings 3</vt:lpstr>
      <vt:lpstr>Median</vt:lpstr>
      <vt:lpstr>Microsoft Word Document</vt:lpstr>
      <vt:lpstr>Aging &amp; DISABILITY SERVICES Draft Area Plan On Aging  2016-2019 </vt:lpstr>
      <vt:lpstr>ADS Mission</vt:lpstr>
      <vt:lpstr>Area Agency on Aging</vt:lpstr>
      <vt:lpstr>What is the Area Plan on Aging?</vt:lpstr>
      <vt:lpstr>Area Plan Input</vt:lpstr>
      <vt:lpstr>What We Heard: Top Needs/Concerns</vt:lpstr>
      <vt:lpstr>What’s in the Area Plan?</vt:lpstr>
      <vt:lpstr>King County 60+ Population</vt:lpstr>
      <vt:lpstr>60+ Growth, by King Co. Sub-Region</vt:lpstr>
      <vt:lpstr>Diversity Among 60+ Population</vt:lpstr>
      <vt:lpstr>Disability Among 60+ Population </vt:lpstr>
      <vt:lpstr>Goals and Objectives</vt:lpstr>
      <vt:lpstr>Goals and Objectives</vt:lpstr>
      <vt:lpstr>Goals and Objectives</vt:lpstr>
      <vt:lpstr>Goals and Objectives</vt:lpstr>
      <vt:lpstr>Goals and Objectives</vt:lpstr>
      <vt:lpstr>Livable Communities</vt:lpstr>
      <vt:lpstr>Contact Us</vt:lpstr>
    </vt:vector>
  </TitlesOfParts>
  <Company>City of Seattle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Winstok</dc:creator>
  <cp:lastModifiedBy>Langlais, Maria</cp:lastModifiedBy>
  <cp:revision>417</cp:revision>
  <cp:lastPrinted>2015-09-09T22:02:54Z</cp:lastPrinted>
  <dcterms:created xsi:type="dcterms:W3CDTF">2011-04-29T23:07:04Z</dcterms:created>
  <dcterms:modified xsi:type="dcterms:W3CDTF">2015-09-09T23:48:17Z</dcterms:modified>
</cp:coreProperties>
</file>